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13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283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611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384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24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947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405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669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599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192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522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656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F8A00-5215-405E-9CCC-F3A82309B17B}" type="datetimeFigureOut">
              <a:rPr lang="en-IN" smtClean="0"/>
              <a:t>11/07/2019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745F7-E682-4548-8AF4-FB656099BC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611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E0E19DD-1E2F-4843-896F-08123B45289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7" r="19703"/>
          <a:stretch/>
        </p:blipFill>
        <p:spPr>
          <a:xfrm>
            <a:off x="1727201" y="127000"/>
            <a:ext cx="5689600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1B2949F3-0832-450E-9FAB-6C3DCFFB8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34508"/>
              </p:ext>
            </p:extLst>
          </p:nvPr>
        </p:nvGraphicFramePr>
        <p:xfrm>
          <a:off x="228600" y="159043"/>
          <a:ext cx="8690319" cy="73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00"/>
                <a:gridCol w="773209">
                  <a:extLst>
                    <a:ext uri="{9D8B030D-6E8A-4147-A177-3AD203B41FA5}">
                      <a16:colId xmlns="" xmlns:a16="http://schemas.microsoft.com/office/drawing/2014/main" val="3258226546"/>
                    </a:ext>
                  </a:extLst>
                </a:gridCol>
                <a:gridCol w="989540">
                  <a:extLst>
                    <a:ext uri="{9D8B030D-6E8A-4147-A177-3AD203B41FA5}">
                      <a16:colId xmlns="" xmlns:a16="http://schemas.microsoft.com/office/drawing/2014/main" val="2699075579"/>
                    </a:ext>
                  </a:extLst>
                </a:gridCol>
                <a:gridCol w="1321537">
                  <a:extLst>
                    <a:ext uri="{9D8B030D-6E8A-4147-A177-3AD203B41FA5}">
                      <a16:colId xmlns="" xmlns:a16="http://schemas.microsoft.com/office/drawing/2014/main" val="3331233634"/>
                    </a:ext>
                  </a:extLst>
                </a:gridCol>
                <a:gridCol w="930301">
                  <a:extLst>
                    <a:ext uri="{9D8B030D-6E8A-4147-A177-3AD203B41FA5}">
                      <a16:colId xmlns="" xmlns:a16="http://schemas.microsoft.com/office/drawing/2014/main" val="4250240699"/>
                    </a:ext>
                  </a:extLst>
                </a:gridCol>
                <a:gridCol w="984783">
                  <a:extLst>
                    <a:ext uri="{9D8B030D-6E8A-4147-A177-3AD203B41FA5}">
                      <a16:colId xmlns="" xmlns:a16="http://schemas.microsoft.com/office/drawing/2014/main" val="357404695"/>
                    </a:ext>
                  </a:extLst>
                </a:gridCol>
                <a:gridCol w="984783">
                  <a:extLst>
                    <a:ext uri="{9D8B030D-6E8A-4147-A177-3AD203B41FA5}">
                      <a16:colId xmlns="" xmlns:a16="http://schemas.microsoft.com/office/drawing/2014/main" val="2719540466"/>
                    </a:ext>
                  </a:extLst>
                </a:gridCol>
                <a:gridCol w="984783">
                  <a:extLst>
                    <a:ext uri="{9D8B030D-6E8A-4147-A177-3AD203B41FA5}">
                      <a16:colId xmlns="" xmlns:a16="http://schemas.microsoft.com/office/drawing/2014/main" val="3449150315"/>
                    </a:ext>
                  </a:extLst>
                </a:gridCol>
                <a:gridCol w="984783">
                  <a:extLst>
                    <a:ext uri="{9D8B030D-6E8A-4147-A177-3AD203B41FA5}">
                      <a16:colId xmlns="" xmlns:a16="http://schemas.microsoft.com/office/drawing/2014/main" val="735133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Home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Contact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List of </a:t>
                      </a:r>
                      <a:r>
                        <a:rPr lang="en-IN" sz="1400" dirty="0" smtClean="0">
                          <a:solidFill>
                            <a:schemeClr val="tx1"/>
                          </a:solidFill>
                        </a:rPr>
                        <a:t>Plants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Sections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Key attraction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Events organized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About SUK Herbarium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New species described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0481443"/>
                  </a:ext>
                </a:extLst>
              </a:tr>
            </a:tbl>
          </a:graphicData>
        </a:graphic>
      </p:graphicFrame>
      <p:pic>
        <p:nvPicPr>
          <p:cNvPr id="1026" name="Picture 2" descr="Image result for shivaji university">
            <a:extLst>
              <a:ext uri="{FF2B5EF4-FFF2-40B4-BE49-F238E27FC236}">
                <a16:creationId xmlns="" xmlns:a16="http://schemas.microsoft.com/office/drawing/2014/main" id="{D756265B-5C7B-4BFF-A056-24942F355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1" y="1572548"/>
            <a:ext cx="8775361" cy="305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60F0137-7EEB-4564-A5E2-84F72794B73F}"/>
              </a:ext>
            </a:extLst>
          </p:cNvPr>
          <p:cNvSpPr txBox="1"/>
          <p:nvPr/>
        </p:nvSpPr>
        <p:spPr>
          <a:xfrm>
            <a:off x="143559" y="4700677"/>
            <a:ext cx="8775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/>
              <a:t>Outline of website of Lead Botanical Garden</a:t>
            </a:r>
          </a:p>
        </p:txBody>
      </p:sp>
    </p:spTree>
    <p:extLst>
      <p:ext uri="{BB962C8B-B14F-4D97-AF65-F5344CB8AC3E}">
        <p14:creationId xmlns:p14="http://schemas.microsoft.com/office/powerpoint/2010/main" val="210797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6E0FAFE1-3FF0-4127-991A-656A407426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14515"/>
              </p:ext>
            </p:extLst>
          </p:nvPr>
        </p:nvGraphicFramePr>
        <p:xfrm>
          <a:off x="239153" y="108243"/>
          <a:ext cx="8434955" cy="73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29437"/>
                <a:gridCol w="1223418">
                  <a:extLst>
                    <a:ext uri="{9D8B030D-6E8A-4147-A177-3AD203B41FA5}">
                      <a16:colId xmlns="" xmlns:a16="http://schemas.microsoft.com/office/drawing/2014/main" val="3258226546"/>
                    </a:ext>
                  </a:extLst>
                </a:gridCol>
                <a:gridCol w="883331">
                  <a:extLst>
                    <a:ext uri="{9D8B030D-6E8A-4147-A177-3AD203B41FA5}">
                      <a16:colId xmlns="" xmlns:a16="http://schemas.microsoft.com/office/drawing/2014/main" val="2699075579"/>
                    </a:ext>
                  </a:extLst>
                </a:gridCol>
                <a:gridCol w="805391">
                  <a:extLst>
                    <a:ext uri="{9D8B030D-6E8A-4147-A177-3AD203B41FA5}">
                      <a16:colId xmlns="" xmlns:a16="http://schemas.microsoft.com/office/drawing/2014/main" val="3331233634"/>
                    </a:ext>
                  </a:extLst>
                </a:gridCol>
                <a:gridCol w="919870">
                  <a:extLst>
                    <a:ext uri="{9D8B030D-6E8A-4147-A177-3AD203B41FA5}">
                      <a16:colId xmlns="" xmlns:a16="http://schemas.microsoft.com/office/drawing/2014/main" val="4250240699"/>
                    </a:ext>
                  </a:extLst>
                </a:gridCol>
                <a:gridCol w="927100">
                  <a:extLst>
                    <a:ext uri="{9D8B030D-6E8A-4147-A177-3AD203B41FA5}">
                      <a16:colId xmlns="" xmlns:a16="http://schemas.microsoft.com/office/drawing/2014/main" val="357404695"/>
                    </a:ext>
                  </a:extLst>
                </a:gridCol>
                <a:gridCol w="929684">
                  <a:extLst>
                    <a:ext uri="{9D8B030D-6E8A-4147-A177-3AD203B41FA5}">
                      <a16:colId xmlns="" xmlns:a16="http://schemas.microsoft.com/office/drawing/2014/main" val="2719540466"/>
                    </a:ext>
                  </a:extLst>
                </a:gridCol>
                <a:gridCol w="1008362">
                  <a:extLst>
                    <a:ext uri="{9D8B030D-6E8A-4147-A177-3AD203B41FA5}">
                      <a16:colId xmlns="" xmlns:a16="http://schemas.microsoft.com/office/drawing/2014/main" val="3449150315"/>
                    </a:ext>
                  </a:extLst>
                </a:gridCol>
                <a:gridCol w="1008362">
                  <a:extLst>
                    <a:ext uri="{9D8B030D-6E8A-4147-A177-3AD203B41FA5}">
                      <a16:colId xmlns="" xmlns:a16="http://schemas.microsoft.com/office/drawing/2014/main" val="735133890"/>
                    </a:ext>
                  </a:extLst>
                </a:gridCol>
              </a:tblGrid>
              <a:tr h="282135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Home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Contact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List of 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Sections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Key attraction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Events organized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About SUK Herbarium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New species described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0481443"/>
                  </a:ext>
                </a:extLst>
              </a:tr>
            </a:tbl>
          </a:graphicData>
        </a:graphic>
      </p:graphicFrame>
      <p:sp>
        <p:nvSpPr>
          <p:cNvPr id="3" name="Speech Bubble: Rectangle 2">
            <a:extLst>
              <a:ext uri="{FF2B5EF4-FFF2-40B4-BE49-F238E27FC236}">
                <a16:creationId xmlns="" xmlns:a16="http://schemas.microsoft.com/office/drawing/2014/main" id="{DECABBCB-3916-48A0-84C4-9D4FE0795444}"/>
              </a:ext>
            </a:extLst>
          </p:cNvPr>
          <p:cNvSpPr/>
          <p:nvPr/>
        </p:nvSpPr>
        <p:spPr>
          <a:xfrm flipV="1">
            <a:off x="1790700" y="1092197"/>
            <a:ext cx="2503072" cy="4338218"/>
          </a:xfrm>
          <a:prstGeom prst="wedgeRectCallout">
            <a:avLst>
              <a:gd name="adj1" fmla="val -50488"/>
              <a:gd name="adj2" fmla="val 6547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="" xmlns:a16="http://schemas.microsoft.com/office/drawing/2014/main" id="{5074075C-7250-4D79-B36A-A8337D09C29F}"/>
              </a:ext>
            </a:extLst>
          </p:cNvPr>
          <p:cNvSpPr/>
          <p:nvPr/>
        </p:nvSpPr>
        <p:spPr>
          <a:xfrm>
            <a:off x="5347872" y="1690668"/>
            <a:ext cx="3486638" cy="3021032"/>
          </a:xfrm>
          <a:prstGeom prst="wedgeRoundRectCallout">
            <a:avLst>
              <a:gd name="adj1" fmla="val -120035"/>
              <a:gd name="adj2" fmla="val -8993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1905BD5-3C72-42E1-9A8B-467C26E1B09F}"/>
              </a:ext>
            </a:extLst>
          </p:cNvPr>
          <p:cNvSpPr txBox="1"/>
          <p:nvPr/>
        </p:nvSpPr>
        <p:spPr>
          <a:xfrm>
            <a:off x="5372099" y="1938110"/>
            <a:ext cx="35687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IN" dirty="0"/>
              <a:t>Head Department of Botany</a:t>
            </a:r>
          </a:p>
          <a:p>
            <a:pPr algn="just"/>
            <a:r>
              <a:rPr lang="en-IN" dirty="0" smtClean="0"/>
              <a:t>	Email </a:t>
            </a:r>
            <a:r>
              <a:rPr lang="en-IN" dirty="0"/>
              <a:t>&amp; Contact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IN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IN" dirty="0" err="1"/>
              <a:t>Dr.</a:t>
            </a:r>
            <a:r>
              <a:rPr lang="en-IN" dirty="0"/>
              <a:t> Manoj M. </a:t>
            </a:r>
            <a:r>
              <a:rPr lang="en-IN" dirty="0" err="1"/>
              <a:t>Lekhak</a:t>
            </a:r>
            <a:endParaRPr lang="en-IN" dirty="0"/>
          </a:p>
          <a:p>
            <a:pPr algn="just"/>
            <a:r>
              <a:rPr lang="en-IN" dirty="0" smtClean="0"/>
              <a:t>	Email </a:t>
            </a:r>
            <a:r>
              <a:rPr lang="en-IN" dirty="0"/>
              <a:t>&amp; </a:t>
            </a:r>
            <a:r>
              <a:rPr lang="en-IN" dirty="0" err="1"/>
              <a:t>Departmetal</a:t>
            </a:r>
            <a:r>
              <a:rPr lang="en-IN" dirty="0"/>
              <a:t> address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IN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IN" dirty="0"/>
              <a:t>Prof. </a:t>
            </a:r>
            <a:r>
              <a:rPr lang="en-IN" dirty="0" err="1"/>
              <a:t>Dr.</a:t>
            </a:r>
            <a:r>
              <a:rPr lang="en-IN" dirty="0"/>
              <a:t> S. R. Yadav</a:t>
            </a:r>
          </a:p>
          <a:p>
            <a:pPr algn="just"/>
            <a:r>
              <a:rPr lang="en-IN" dirty="0"/>
              <a:t>	</a:t>
            </a:r>
            <a:r>
              <a:rPr lang="en-IN" dirty="0" smtClean="0"/>
              <a:t>Email </a:t>
            </a:r>
            <a:r>
              <a:rPr lang="en-IN" dirty="0"/>
              <a:t>&amp; Departmental address</a:t>
            </a:r>
          </a:p>
          <a:p>
            <a:pPr algn="just"/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37A5E28-8567-4E6B-AB22-C0B4D5F331A8}"/>
              </a:ext>
            </a:extLst>
          </p:cNvPr>
          <p:cNvSpPr txBox="1"/>
          <p:nvPr/>
        </p:nvSpPr>
        <p:spPr>
          <a:xfrm>
            <a:off x="1734823" y="1106098"/>
            <a:ext cx="25589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1600" dirty="0"/>
              <a:t>History </a:t>
            </a:r>
            <a:r>
              <a:rPr lang="en-IN" sz="1600" dirty="0" smtClean="0"/>
              <a:t>of  Department</a:t>
            </a:r>
            <a:endParaRPr lang="en-IN" sz="1600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1600" dirty="0"/>
              <a:t>History of </a:t>
            </a:r>
            <a:r>
              <a:rPr lang="en-IN" sz="1600" dirty="0" smtClean="0"/>
              <a:t>LBG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IN" sz="1600" dirty="0" smtClean="0"/>
              <a:t>Map of LBG</a:t>
            </a:r>
            <a:endParaRPr lang="en-IN" sz="1600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1600" dirty="0"/>
              <a:t>Introduction to LBG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1600" dirty="0"/>
              <a:t>Objectives of </a:t>
            </a:r>
            <a:r>
              <a:rPr lang="en-IN" sz="1600" dirty="0" smtClean="0"/>
              <a:t>LBG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1600" dirty="0" smtClean="0"/>
              <a:t>Infrastructure of LBG</a:t>
            </a:r>
            <a:endParaRPr lang="en-IN" sz="1600" dirty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1600" dirty="0" err="1" smtClean="0"/>
              <a:t>Achivements</a:t>
            </a:r>
            <a:r>
              <a:rPr lang="en-IN" sz="1600" dirty="0" smtClean="0"/>
              <a:t> of </a:t>
            </a:r>
            <a:r>
              <a:rPr lang="en-IN" dirty="0" smtClean="0"/>
              <a:t>LBG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dirty="0" smtClean="0"/>
              <a:t>Visitors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71123" y="1258499"/>
            <a:ext cx="1562100" cy="2259401"/>
          </a:xfrm>
          <a:prstGeom prst="wedgeRectCallout">
            <a:avLst>
              <a:gd name="adj1" fmla="val -6302"/>
              <a:gd name="adj2" fmla="val -8106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Information </a:t>
            </a:r>
            <a:r>
              <a:rPr lang="en-IN" smtClean="0"/>
              <a:t>about garden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71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7D661971-4036-4D7A-8251-9C2A0650B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170643"/>
              </p:ext>
            </p:extLst>
          </p:nvPr>
        </p:nvGraphicFramePr>
        <p:xfrm>
          <a:off x="495300" y="188545"/>
          <a:ext cx="8412285" cy="518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56007"/>
                <a:gridCol w="756007">
                  <a:extLst>
                    <a:ext uri="{9D8B030D-6E8A-4147-A177-3AD203B41FA5}">
                      <a16:colId xmlns="" xmlns:a16="http://schemas.microsoft.com/office/drawing/2014/main" val="3258226546"/>
                    </a:ext>
                  </a:extLst>
                </a:gridCol>
                <a:gridCol w="907207">
                  <a:extLst>
                    <a:ext uri="{9D8B030D-6E8A-4147-A177-3AD203B41FA5}">
                      <a16:colId xmlns="" xmlns:a16="http://schemas.microsoft.com/office/drawing/2014/main" val="2699075579"/>
                    </a:ext>
                  </a:extLst>
                </a:gridCol>
                <a:gridCol w="1017171">
                  <a:extLst>
                    <a:ext uri="{9D8B030D-6E8A-4147-A177-3AD203B41FA5}">
                      <a16:colId xmlns="" xmlns:a16="http://schemas.microsoft.com/office/drawing/2014/main" val="3331233634"/>
                    </a:ext>
                  </a:extLst>
                </a:gridCol>
                <a:gridCol w="852225">
                  <a:extLst>
                    <a:ext uri="{9D8B030D-6E8A-4147-A177-3AD203B41FA5}">
                      <a16:colId xmlns="" xmlns:a16="http://schemas.microsoft.com/office/drawing/2014/main" val="4250240699"/>
                    </a:ext>
                  </a:extLst>
                </a:gridCol>
                <a:gridCol w="1003425">
                  <a:extLst>
                    <a:ext uri="{9D8B030D-6E8A-4147-A177-3AD203B41FA5}">
                      <a16:colId xmlns="" xmlns:a16="http://schemas.microsoft.com/office/drawing/2014/main" val="357404695"/>
                    </a:ext>
                  </a:extLst>
                </a:gridCol>
                <a:gridCol w="1017172">
                  <a:extLst>
                    <a:ext uri="{9D8B030D-6E8A-4147-A177-3AD203B41FA5}">
                      <a16:colId xmlns="" xmlns:a16="http://schemas.microsoft.com/office/drawing/2014/main" val="2719540466"/>
                    </a:ext>
                  </a:extLst>
                </a:gridCol>
                <a:gridCol w="989681">
                  <a:extLst>
                    <a:ext uri="{9D8B030D-6E8A-4147-A177-3AD203B41FA5}">
                      <a16:colId xmlns="" xmlns:a16="http://schemas.microsoft.com/office/drawing/2014/main" val="3449150315"/>
                    </a:ext>
                  </a:extLst>
                </a:gridCol>
                <a:gridCol w="1113390">
                  <a:extLst>
                    <a:ext uri="{9D8B030D-6E8A-4147-A177-3AD203B41FA5}">
                      <a16:colId xmlns="" xmlns:a16="http://schemas.microsoft.com/office/drawing/2014/main" val="735133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Home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Contact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List of 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Sections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Key attraction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Events organized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About SUK Herbarium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New species described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0481443"/>
                  </a:ext>
                </a:extLst>
              </a:tr>
            </a:tbl>
          </a:graphicData>
        </a:graphic>
      </p:graphicFrame>
      <p:sp>
        <p:nvSpPr>
          <p:cNvPr id="3" name="Speech Bubble: Rectangle 2">
            <a:extLst>
              <a:ext uri="{FF2B5EF4-FFF2-40B4-BE49-F238E27FC236}">
                <a16:creationId xmlns="" xmlns:a16="http://schemas.microsoft.com/office/drawing/2014/main" id="{BC9E1B8A-5ACC-45C9-B80F-87E7E0659421}"/>
              </a:ext>
            </a:extLst>
          </p:cNvPr>
          <p:cNvSpPr/>
          <p:nvPr/>
        </p:nvSpPr>
        <p:spPr>
          <a:xfrm>
            <a:off x="675444" y="1049606"/>
            <a:ext cx="3516923" cy="2031219"/>
          </a:xfrm>
          <a:prstGeom prst="wedgeRectCallout">
            <a:avLst>
              <a:gd name="adj1" fmla="val 20717"/>
              <a:gd name="adj2" fmla="val -6964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4B9FDBB-D910-44AA-B864-43E4C1FD8426}"/>
              </a:ext>
            </a:extLst>
          </p:cNvPr>
          <p:cNvSpPr txBox="1"/>
          <p:nvPr/>
        </p:nvSpPr>
        <p:spPr>
          <a:xfrm>
            <a:off x="830189" y="1452880"/>
            <a:ext cx="3207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/>
              <a:t>List of All available plants in the garden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/>
              <a:t>List of saplings available for </a:t>
            </a:r>
            <a:r>
              <a:rPr lang="en-IN" dirty="0" smtClean="0"/>
              <a:t>sell</a:t>
            </a:r>
            <a:endParaRPr lang="en-IN" dirty="0"/>
          </a:p>
        </p:txBody>
      </p:sp>
      <p:sp>
        <p:nvSpPr>
          <p:cNvPr id="5" name="Speech Bubble: Rectangle 4">
            <a:extLst>
              <a:ext uri="{FF2B5EF4-FFF2-40B4-BE49-F238E27FC236}">
                <a16:creationId xmlns="" xmlns:a16="http://schemas.microsoft.com/office/drawing/2014/main" id="{48E44BA8-9C80-4461-AC9D-163DC4D1DBB8}"/>
              </a:ext>
            </a:extLst>
          </p:cNvPr>
          <p:cNvSpPr/>
          <p:nvPr/>
        </p:nvSpPr>
        <p:spPr>
          <a:xfrm>
            <a:off x="5309969" y="1049605"/>
            <a:ext cx="3516923" cy="5488573"/>
          </a:xfrm>
          <a:prstGeom prst="wedgeRectCallout">
            <a:avLst>
              <a:gd name="adj1" fmla="val -79826"/>
              <a:gd name="adj2" fmla="val -609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6A24B79-32AB-417D-8A59-A9E78D5CF9BF}"/>
              </a:ext>
            </a:extLst>
          </p:cNvPr>
          <p:cNvSpPr txBox="1"/>
          <p:nvPr/>
        </p:nvSpPr>
        <p:spPr>
          <a:xfrm>
            <a:off x="5365068" y="1182866"/>
            <a:ext cx="340672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N" sz="1600" dirty="0"/>
              <a:t>Fernery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Pinetum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Rhizomatous, </a:t>
            </a:r>
            <a:r>
              <a:rPr lang="en-IN" sz="1600" dirty="0" err="1"/>
              <a:t>Cormatous</a:t>
            </a:r>
            <a:r>
              <a:rPr lang="en-IN" sz="1600" dirty="0"/>
              <a:t>, Tuberous and Bulbous plants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Aquatic plants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Medicinal Plants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 err="1"/>
              <a:t>Palmatum</a:t>
            </a:r>
            <a:endParaRPr lang="en-IN" sz="1600" dirty="0"/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Orchidarium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Arboretum of medicinal plants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Arboretum of Rare, Endangered and Threatened plants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Groves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Insectivorous plant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Climber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Endangered and endemic plants specie nursery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/>
              <a:t>Mangrove nursery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 err="1"/>
              <a:t>Nilambari</a:t>
            </a:r>
            <a:r>
              <a:rPr lang="en-IN" sz="1600" dirty="0"/>
              <a:t> </a:t>
            </a:r>
            <a:r>
              <a:rPr lang="en-IN" sz="1600" dirty="0" smtClean="0"/>
              <a:t>auditorium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 smtClean="0"/>
              <a:t>Gymnosperms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 smtClean="0"/>
              <a:t>Water conservation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600" dirty="0" smtClean="0"/>
              <a:t>Library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6671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CF24FE46-97B1-41C3-8FEA-F1BBBD299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777149"/>
              </p:ext>
            </p:extLst>
          </p:nvPr>
        </p:nvGraphicFramePr>
        <p:xfrm>
          <a:off x="182879" y="159043"/>
          <a:ext cx="8736040" cy="73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73724">
                  <a:extLst>
                    <a:ext uri="{9D8B030D-6E8A-4147-A177-3AD203B41FA5}">
                      <a16:colId xmlns="" xmlns:a16="http://schemas.microsoft.com/office/drawing/2014/main" val="3258226546"/>
                    </a:ext>
                  </a:extLst>
                </a:gridCol>
                <a:gridCol w="1097280">
                  <a:extLst>
                    <a:ext uri="{9D8B030D-6E8A-4147-A177-3AD203B41FA5}">
                      <a16:colId xmlns="" xmlns:a16="http://schemas.microsoft.com/office/drawing/2014/main" val="2699075579"/>
                    </a:ext>
                  </a:extLst>
                </a:gridCol>
                <a:gridCol w="1195754">
                  <a:extLst>
                    <a:ext uri="{9D8B030D-6E8A-4147-A177-3AD203B41FA5}">
                      <a16:colId xmlns="" xmlns:a16="http://schemas.microsoft.com/office/drawing/2014/main" val="3331233634"/>
                    </a:ext>
                  </a:extLst>
                </a:gridCol>
                <a:gridCol w="1301262">
                  <a:extLst>
                    <a:ext uri="{9D8B030D-6E8A-4147-A177-3AD203B41FA5}">
                      <a16:colId xmlns="" xmlns:a16="http://schemas.microsoft.com/office/drawing/2014/main" val="4250240699"/>
                    </a:ext>
                  </a:extLst>
                </a:gridCol>
                <a:gridCol w="1092005">
                  <a:extLst>
                    <a:ext uri="{9D8B030D-6E8A-4147-A177-3AD203B41FA5}">
                      <a16:colId xmlns="" xmlns:a16="http://schemas.microsoft.com/office/drawing/2014/main" val="357404695"/>
                    </a:ext>
                  </a:extLst>
                </a:gridCol>
                <a:gridCol w="1092005">
                  <a:extLst>
                    <a:ext uri="{9D8B030D-6E8A-4147-A177-3AD203B41FA5}">
                      <a16:colId xmlns="" xmlns:a16="http://schemas.microsoft.com/office/drawing/2014/main" val="2719540466"/>
                    </a:ext>
                  </a:extLst>
                </a:gridCol>
                <a:gridCol w="1092005">
                  <a:extLst>
                    <a:ext uri="{9D8B030D-6E8A-4147-A177-3AD203B41FA5}">
                      <a16:colId xmlns="" xmlns:a16="http://schemas.microsoft.com/office/drawing/2014/main" val="3449150315"/>
                    </a:ext>
                  </a:extLst>
                </a:gridCol>
                <a:gridCol w="1092005">
                  <a:extLst>
                    <a:ext uri="{9D8B030D-6E8A-4147-A177-3AD203B41FA5}">
                      <a16:colId xmlns="" xmlns:a16="http://schemas.microsoft.com/office/drawing/2014/main" val="735133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400" dirty="0"/>
                        <a:t>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Contact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List of 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Sections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Key attraction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Events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About SUK Herbarium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New species described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0481443"/>
                  </a:ext>
                </a:extLst>
              </a:tr>
            </a:tbl>
          </a:graphicData>
        </a:graphic>
      </p:graphicFrame>
      <p:sp>
        <p:nvSpPr>
          <p:cNvPr id="3" name="Speech Bubble: Rectangle 2">
            <a:extLst>
              <a:ext uri="{FF2B5EF4-FFF2-40B4-BE49-F238E27FC236}">
                <a16:creationId xmlns="" xmlns:a16="http://schemas.microsoft.com/office/drawing/2014/main" id="{7B1DF9BA-8B4D-4A9F-A04B-B803A72CC9B4}"/>
              </a:ext>
            </a:extLst>
          </p:cNvPr>
          <p:cNvSpPr/>
          <p:nvPr/>
        </p:nvSpPr>
        <p:spPr>
          <a:xfrm>
            <a:off x="182879" y="1645920"/>
            <a:ext cx="4164038" cy="3571065"/>
          </a:xfrm>
          <a:prstGeom prst="wedgeRectCallout">
            <a:avLst>
              <a:gd name="adj1" fmla="val 63794"/>
              <a:gd name="adj2" fmla="val -6700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C723BD8-2F37-4BEC-8F52-7282750783BE}"/>
              </a:ext>
            </a:extLst>
          </p:cNvPr>
          <p:cNvSpPr txBox="1"/>
          <p:nvPr/>
        </p:nvSpPr>
        <p:spPr>
          <a:xfrm>
            <a:off x="337625" y="1800665"/>
            <a:ext cx="3938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dirty="0"/>
              <a:t>Victoria </a:t>
            </a:r>
            <a:r>
              <a:rPr lang="en-IN" dirty="0" err="1"/>
              <a:t>amazonica</a:t>
            </a:r>
            <a:endParaRPr lang="en-IN" dirty="0"/>
          </a:p>
          <a:p>
            <a:pPr marL="342900" indent="-342900">
              <a:buAutoNum type="arabicPeriod"/>
            </a:pPr>
            <a:r>
              <a:rPr lang="en-IN" dirty="0"/>
              <a:t>Crinum bed</a:t>
            </a:r>
          </a:p>
          <a:p>
            <a:pPr marL="342900" indent="-342900">
              <a:buAutoNum type="arabicPeriod"/>
            </a:pPr>
            <a:r>
              <a:rPr lang="en-IN" dirty="0" err="1" smtClean="0"/>
              <a:t>Palmatum</a:t>
            </a:r>
            <a:r>
              <a:rPr lang="en-IN" dirty="0" smtClean="0"/>
              <a:t> (Century palm)</a:t>
            </a:r>
            <a:endParaRPr lang="en-IN" dirty="0"/>
          </a:p>
          <a:p>
            <a:pPr marL="342900" indent="-342900">
              <a:buAutoNum type="arabicPeriod"/>
            </a:pPr>
            <a:r>
              <a:rPr lang="en-IN" dirty="0"/>
              <a:t>Oldest fossil</a:t>
            </a:r>
          </a:p>
          <a:p>
            <a:pPr marL="342900" indent="-342900">
              <a:buAutoNum type="arabicPeriod"/>
            </a:pPr>
            <a:r>
              <a:rPr lang="en-IN" dirty="0"/>
              <a:t>Gymnosperms with </a:t>
            </a:r>
            <a:r>
              <a:rPr lang="en-IN" dirty="0" err="1"/>
              <a:t>reporoductve</a:t>
            </a:r>
            <a:r>
              <a:rPr lang="en-IN" dirty="0"/>
              <a:t> parts</a:t>
            </a:r>
          </a:p>
          <a:p>
            <a:pPr marL="342900" indent="-342900">
              <a:buAutoNum type="arabicPeriod"/>
            </a:pPr>
            <a:r>
              <a:rPr lang="en-IN" dirty="0"/>
              <a:t>Medicinal plants</a:t>
            </a:r>
          </a:p>
          <a:p>
            <a:pPr marL="342900" indent="-342900">
              <a:buAutoNum type="arabicPeriod"/>
            </a:pPr>
            <a:r>
              <a:rPr lang="en-IN" dirty="0"/>
              <a:t>Arboretum</a:t>
            </a:r>
          </a:p>
          <a:p>
            <a:pPr marL="342900" indent="-342900">
              <a:buAutoNum type="arabicPeriod"/>
            </a:pPr>
            <a:r>
              <a:rPr lang="en-IN" dirty="0"/>
              <a:t>Orchid section</a:t>
            </a:r>
          </a:p>
          <a:p>
            <a:pPr marL="342900" indent="-342900">
              <a:buAutoNum type="arabicPeriod"/>
            </a:pPr>
            <a:r>
              <a:rPr lang="en-IN" dirty="0" err="1" smtClean="0"/>
              <a:t>Ceropegias</a:t>
            </a:r>
            <a:endParaRPr lang="en-IN" dirty="0" smtClean="0"/>
          </a:p>
          <a:p>
            <a:pPr marL="342900" indent="-342900">
              <a:buAutoNum type="arabicPeriod"/>
            </a:pPr>
            <a:r>
              <a:rPr lang="en-IN" dirty="0" err="1" smtClean="0"/>
              <a:t>Barlerias</a:t>
            </a:r>
            <a:endParaRPr lang="en-IN" dirty="0" smtClean="0"/>
          </a:p>
          <a:p>
            <a:pPr marL="342900" indent="-342900">
              <a:buAutoNum type="arabicPeriod"/>
            </a:pPr>
            <a:r>
              <a:rPr lang="en-IN" dirty="0" smtClean="0"/>
              <a:t>Aquatic plants</a:t>
            </a:r>
            <a:endParaRPr lang="en-IN" dirty="0"/>
          </a:p>
        </p:txBody>
      </p:sp>
      <p:sp>
        <p:nvSpPr>
          <p:cNvPr id="5" name="Speech Bubble: Rectangle 4">
            <a:extLst>
              <a:ext uri="{FF2B5EF4-FFF2-40B4-BE49-F238E27FC236}">
                <a16:creationId xmlns="" xmlns:a16="http://schemas.microsoft.com/office/drawing/2014/main" id="{94462BFC-8E75-4742-85F5-119E0CF96B0A}"/>
              </a:ext>
            </a:extLst>
          </p:cNvPr>
          <p:cNvSpPr/>
          <p:nvPr/>
        </p:nvSpPr>
        <p:spPr>
          <a:xfrm>
            <a:off x="4808806" y="1671708"/>
            <a:ext cx="4164038" cy="4895557"/>
          </a:xfrm>
          <a:prstGeom prst="wedgeRectCallout">
            <a:avLst>
              <a:gd name="adj1" fmla="val -18976"/>
              <a:gd name="adj2" fmla="val -6844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3E3AC1-BC39-4745-9CE1-4FF4A9825AE9}"/>
              </a:ext>
            </a:extLst>
          </p:cNvPr>
          <p:cNvSpPr txBox="1"/>
          <p:nvPr/>
        </p:nvSpPr>
        <p:spPr>
          <a:xfrm>
            <a:off x="4921348" y="2046971"/>
            <a:ext cx="39389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dirty="0"/>
              <a:t>Workshops organized by </a:t>
            </a:r>
            <a:r>
              <a:rPr lang="en-IN" dirty="0" err="1"/>
              <a:t>Center</a:t>
            </a:r>
            <a:r>
              <a:rPr lang="en-IN" dirty="0"/>
              <a:t> and LBG</a:t>
            </a:r>
          </a:p>
          <a:p>
            <a:pPr marL="342900" indent="-342900">
              <a:buAutoNum type="arabicPeriod"/>
            </a:pPr>
            <a:r>
              <a:rPr lang="en-IN" dirty="0"/>
              <a:t>Training programs</a:t>
            </a:r>
          </a:p>
          <a:p>
            <a:pPr marL="342900" indent="-342900">
              <a:buAutoNum type="arabicPeriod"/>
            </a:pPr>
            <a:r>
              <a:rPr lang="en-IN" dirty="0"/>
              <a:t>Plant for the day</a:t>
            </a:r>
          </a:p>
          <a:p>
            <a:pPr marL="342900" indent="-342900">
              <a:buAutoNum type="arabicPeriod"/>
            </a:pPr>
            <a:r>
              <a:rPr lang="en-IN" dirty="0"/>
              <a:t>Digital </a:t>
            </a:r>
            <a:r>
              <a:rPr lang="en-IN" dirty="0" smtClean="0"/>
              <a:t>presentation</a:t>
            </a:r>
          </a:p>
          <a:p>
            <a:pPr marL="342900" indent="-342900">
              <a:buAutoNum type="arabicPeriod"/>
            </a:pPr>
            <a:r>
              <a:rPr lang="en-IN" dirty="0" smtClean="0"/>
              <a:t>Seed collection</a:t>
            </a:r>
            <a:endParaRPr lang="en-IN" dirty="0"/>
          </a:p>
          <a:p>
            <a:pPr marL="342900" indent="-342900">
              <a:buAutoNum type="arabicPeriod"/>
            </a:pPr>
            <a:r>
              <a:rPr lang="en-IN" dirty="0"/>
              <a:t>Plantation</a:t>
            </a:r>
          </a:p>
          <a:p>
            <a:pPr marL="342900" indent="-342900">
              <a:buAutoNum type="arabicPeriod"/>
            </a:pPr>
            <a:r>
              <a:rPr lang="en-IN" dirty="0"/>
              <a:t>Weed eradication</a:t>
            </a:r>
          </a:p>
          <a:p>
            <a:pPr marL="342900" indent="-342900">
              <a:buAutoNum type="arabicPeriod"/>
            </a:pPr>
            <a:r>
              <a:rPr lang="en-IN" dirty="0"/>
              <a:t>Lectures and seminars</a:t>
            </a:r>
          </a:p>
          <a:p>
            <a:pPr marL="342900" indent="-342900">
              <a:buAutoNum type="arabicPeriod"/>
            </a:pPr>
            <a:r>
              <a:rPr lang="en-IN" dirty="0"/>
              <a:t>Awareness programs</a:t>
            </a:r>
          </a:p>
          <a:p>
            <a:pPr marL="342900" indent="-342900">
              <a:buAutoNum type="arabicPeriod"/>
            </a:pPr>
            <a:r>
              <a:rPr lang="en-IN" dirty="0"/>
              <a:t>Restoration</a:t>
            </a:r>
          </a:p>
          <a:p>
            <a:pPr marL="342900" indent="-342900">
              <a:buAutoNum type="arabicPeriod"/>
            </a:pPr>
            <a:r>
              <a:rPr lang="en-IN" dirty="0"/>
              <a:t>Sapling distribution</a:t>
            </a:r>
          </a:p>
          <a:p>
            <a:pPr marL="342900" indent="-342900">
              <a:buAutoNum type="arabicPeriod"/>
            </a:pPr>
            <a:r>
              <a:rPr lang="en-IN" dirty="0"/>
              <a:t>Botanical </a:t>
            </a:r>
            <a:r>
              <a:rPr lang="en-IN" dirty="0" smtClean="0"/>
              <a:t>excursion</a:t>
            </a:r>
          </a:p>
          <a:p>
            <a:pPr marL="342900" indent="-342900">
              <a:buAutoNum type="arabicPeriod"/>
            </a:pPr>
            <a:r>
              <a:rPr lang="en-IN" dirty="0" smtClean="0"/>
              <a:t>Visitors</a:t>
            </a:r>
          </a:p>
          <a:p>
            <a:pPr marL="342900" indent="-342900">
              <a:buAutoNum type="arabicPeriod"/>
            </a:pPr>
            <a:r>
              <a:rPr lang="en-IN" dirty="0" smtClean="0"/>
              <a:t>Guest lecture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616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FA79889F-7A72-4F32-B843-5BFC94411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086864"/>
              </p:ext>
            </p:extLst>
          </p:nvPr>
        </p:nvGraphicFramePr>
        <p:xfrm>
          <a:off x="182879" y="159043"/>
          <a:ext cx="8736040" cy="731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73724">
                  <a:extLst>
                    <a:ext uri="{9D8B030D-6E8A-4147-A177-3AD203B41FA5}">
                      <a16:colId xmlns="" xmlns:a16="http://schemas.microsoft.com/office/drawing/2014/main" val="3258226546"/>
                    </a:ext>
                  </a:extLst>
                </a:gridCol>
                <a:gridCol w="1097280">
                  <a:extLst>
                    <a:ext uri="{9D8B030D-6E8A-4147-A177-3AD203B41FA5}">
                      <a16:colId xmlns="" xmlns:a16="http://schemas.microsoft.com/office/drawing/2014/main" val="2699075579"/>
                    </a:ext>
                  </a:extLst>
                </a:gridCol>
                <a:gridCol w="970671">
                  <a:extLst>
                    <a:ext uri="{9D8B030D-6E8A-4147-A177-3AD203B41FA5}">
                      <a16:colId xmlns="" xmlns:a16="http://schemas.microsoft.com/office/drawing/2014/main" val="3331233634"/>
                    </a:ext>
                  </a:extLst>
                </a:gridCol>
                <a:gridCol w="1055077">
                  <a:extLst>
                    <a:ext uri="{9D8B030D-6E8A-4147-A177-3AD203B41FA5}">
                      <a16:colId xmlns="" xmlns:a16="http://schemas.microsoft.com/office/drawing/2014/main" val="4250240699"/>
                    </a:ext>
                  </a:extLst>
                </a:gridCol>
                <a:gridCol w="1167618">
                  <a:extLst>
                    <a:ext uri="{9D8B030D-6E8A-4147-A177-3AD203B41FA5}">
                      <a16:colId xmlns="" xmlns:a16="http://schemas.microsoft.com/office/drawing/2014/main" val="357404695"/>
                    </a:ext>
                  </a:extLst>
                </a:gridCol>
                <a:gridCol w="1487660">
                  <a:extLst>
                    <a:ext uri="{9D8B030D-6E8A-4147-A177-3AD203B41FA5}">
                      <a16:colId xmlns="" xmlns:a16="http://schemas.microsoft.com/office/drawing/2014/main" val="2719540466"/>
                    </a:ext>
                  </a:extLst>
                </a:gridCol>
                <a:gridCol w="1092005">
                  <a:extLst>
                    <a:ext uri="{9D8B030D-6E8A-4147-A177-3AD203B41FA5}">
                      <a16:colId xmlns="" xmlns:a16="http://schemas.microsoft.com/office/drawing/2014/main" val="3449150315"/>
                    </a:ext>
                  </a:extLst>
                </a:gridCol>
                <a:gridCol w="1092005">
                  <a:extLst>
                    <a:ext uri="{9D8B030D-6E8A-4147-A177-3AD203B41FA5}">
                      <a16:colId xmlns="" xmlns:a16="http://schemas.microsoft.com/office/drawing/2014/main" val="735133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400" dirty="0"/>
                        <a:t>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Contact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List of 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Sections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Key attraction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Events organized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About SUK Herbarium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New species described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0481443"/>
                  </a:ext>
                </a:extLst>
              </a:tr>
            </a:tbl>
          </a:graphicData>
        </a:graphic>
      </p:graphicFrame>
      <p:sp>
        <p:nvSpPr>
          <p:cNvPr id="3" name="Speech Bubble: Rectangle with Corners Rounded 2">
            <a:extLst>
              <a:ext uri="{FF2B5EF4-FFF2-40B4-BE49-F238E27FC236}">
                <a16:creationId xmlns="" xmlns:a16="http://schemas.microsoft.com/office/drawing/2014/main" id="{E2C36C30-71F1-4C38-A6AA-31FBD2C998E1}"/>
              </a:ext>
            </a:extLst>
          </p:cNvPr>
          <p:cNvSpPr/>
          <p:nvPr/>
        </p:nvSpPr>
        <p:spPr>
          <a:xfrm>
            <a:off x="108234" y="1619833"/>
            <a:ext cx="3868616" cy="2336347"/>
          </a:xfrm>
          <a:prstGeom prst="wedgeRoundRectCallout">
            <a:avLst>
              <a:gd name="adj1" fmla="val 131453"/>
              <a:gd name="adj2" fmla="val -90847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="" xmlns:a16="http://schemas.microsoft.com/office/drawing/2014/main" id="{AC907799-FF09-429F-9152-7F8F28DA6656}"/>
              </a:ext>
            </a:extLst>
          </p:cNvPr>
          <p:cNvSpPr/>
          <p:nvPr/>
        </p:nvSpPr>
        <p:spPr>
          <a:xfrm>
            <a:off x="5275384" y="1843770"/>
            <a:ext cx="3868616" cy="2336347"/>
          </a:xfrm>
          <a:prstGeom prst="wedgeRoundRectCallout">
            <a:avLst>
              <a:gd name="adj1" fmla="val 29741"/>
              <a:gd name="adj2" fmla="val -8900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IN" sz="12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7064480-19D1-46DC-8396-A07440BD6B67}"/>
              </a:ext>
            </a:extLst>
          </p:cNvPr>
          <p:cNvSpPr txBox="1"/>
          <p:nvPr/>
        </p:nvSpPr>
        <p:spPr>
          <a:xfrm>
            <a:off x="436098" y="1935566"/>
            <a:ext cx="3362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dirty="0"/>
              <a:t>Specimens available at SUK!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dirty="0"/>
              <a:t>Type </a:t>
            </a:r>
            <a:r>
              <a:rPr lang="en-IN" dirty="0" smtClean="0"/>
              <a:t>specimens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6D5C923-F811-4009-9A85-DA789ED9FF0C}"/>
              </a:ext>
            </a:extLst>
          </p:cNvPr>
          <p:cNvSpPr txBox="1"/>
          <p:nvPr/>
        </p:nvSpPr>
        <p:spPr>
          <a:xfrm>
            <a:off x="5523721" y="2015588"/>
            <a:ext cx="3437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IN" sz="1600" dirty="0"/>
              <a:t>Information and photographs of all the species described by Angiosperm taxonomy laboratory, Dept. Bot. </a:t>
            </a:r>
            <a:r>
              <a:rPr lang="en-IN" sz="1600" dirty="0" smtClean="0"/>
              <a:t>SUK</a:t>
            </a:r>
          </a:p>
          <a:p>
            <a:pPr marL="342900" indent="-342900" algn="just">
              <a:buAutoNum type="arabicPeriod"/>
            </a:pPr>
            <a:r>
              <a:rPr lang="en-IN" sz="1600" dirty="0" smtClean="0"/>
              <a:t>Publications </a:t>
            </a:r>
            <a:r>
              <a:rPr lang="en-IN" sz="1600" dirty="0"/>
              <a:t>of Angiosperm </a:t>
            </a:r>
            <a:r>
              <a:rPr lang="en-IN" sz="1600" dirty="0" smtClean="0"/>
              <a:t>Taxonomy </a:t>
            </a:r>
            <a:r>
              <a:rPr lang="en-IN" sz="1600" dirty="0"/>
              <a:t>Laboratory, </a:t>
            </a:r>
            <a:r>
              <a:rPr lang="en-IN" sz="1600" dirty="0" smtClean="0"/>
              <a:t>SUK</a:t>
            </a:r>
          </a:p>
          <a:p>
            <a:pPr marL="342900" indent="-342900" algn="just">
              <a:buAutoNum type="arabicPeriod"/>
            </a:pPr>
            <a:r>
              <a:rPr lang="en-IN" sz="1600" dirty="0" smtClean="0"/>
              <a:t>New records for Indian and regional floras</a:t>
            </a:r>
            <a:endParaRPr lang="en-IN" sz="1600" dirty="0"/>
          </a:p>
          <a:p>
            <a:pPr marL="342900" indent="-342900" algn="just">
              <a:buAutoNum type="arabicPeriod"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7198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6A3864C7-C911-4516-AF9F-A1A5CBE93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11746"/>
              </p:ext>
            </p:extLst>
          </p:nvPr>
        </p:nvGraphicFramePr>
        <p:xfrm>
          <a:off x="182879" y="159043"/>
          <a:ext cx="8736041" cy="518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73724">
                  <a:extLst>
                    <a:ext uri="{9D8B030D-6E8A-4147-A177-3AD203B41FA5}">
                      <a16:colId xmlns="" xmlns:a16="http://schemas.microsoft.com/office/drawing/2014/main" val="3258226546"/>
                    </a:ext>
                  </a:extLst>
                </a:gridCol>
                <a:gridCol w="928468">
                  <a:extLst>
                    <a:ext uri="{9D8B030D-6E8A-4147-A177-3AD203B41FA5}">
                      <a16:colId xmlns="" xmlns:a16="http://schemas.microsoft.com/office/drawing/2014/main" val="2699075579"/>
                    </a:ext>
                  </a:extLst>
                </a:gridCol>
                <a:gridCol w="1041009">
                  <a:extLst>
                    <a:ext uri="{9D8B030D-6E8A-4147-A177-3AD203B41FA5}">
                      <a16:colId xmlns="" xmlns:a16="http://schemas.microsoft.com/office/drawing/2014/main" val="3331233634"/>
                    </a:ext>
                  </a:extLst>
                </a:gridCol>
                <a:gridCol w="872197">
                  <a:extLst>
                    <a:ext uri="{9D8B030D-6E8A-4147-A177-3AD203B41FA5}">
                      <a16:colId xmlns="" xmlns:a16="http://schemas.microsoft.com/office/drawing/2014/main" val="4250240699"/>
                    </a:ext>
                  </a:extLst>
                </a:gridCol>
                <a:gridCol w="1026941">
                  <a:extLst>
                    <a:ext uri="{9D8B030D-6E8A-4147-A177-3AD203B41FA5}">
                      <a16:colId xmlns="" xmlns:a16="http://schemas.microsoft.com/office/drawing/2014/main" val="357404695"/>
                    </a:ext>
                  </a:extLst>
                </a:gridCol>
                <a:gridCol w="1041010">
                  <a:extLst>
                    <a:ext uri="{9D8B030D-6E8A-4147-A177-3AD203B41FA5}">
                      <a16:colId xmlns="" xmlns:a16="http://schemas.microsoft.com/office/drawing/2014/main" val="2719540466"/>
                    </a:ext>
                  </a:extLst>
                </a:gridCol>
                <a:gridCol w="1012874">
                  <a:extLst>
                    <a:ext uri="{9D8B030D-6E8A-4147-A177-3AD203B41FA5}">
                      <a16:colId xmlns="" xmlns:a16="http://schemas.microsoft.com/office/drawing/2014/main" val="3449150315"/>
                    </a:ext>
                  </a:extLst>
                </a:gridCol>
                <a:gridCol w="1139483">
                  <a:extLst>
                    <a:ext uri="{9D8B030D-6E8A-4147-A177-3AD203B41FA5}">
                      <a16:colId xmlns="" xmlns:a16="http://schemas.microsoft.com/office/drawing/2014/main" val="735133890"/>
                    </a:ext>
                  </a:extLst>
                </a:gridCol>
                <a:gridCol w="900335">
                  <a:extLst>
                    <a:ext uri="{9D8B030D-6E8A-4147-A177-3AD203B41FA5}">
                      <a16:colId xmlns="" xmlns:a16="http://schemas.microsoft.com/office/drawing/2014/main" val="2137825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400" dirty="0"/>
                        <a:t>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Contact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List of 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Sections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Key attraction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Events organized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About SUK Herbarium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New species described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Photo gallery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0481443"/>
                  </a:ext>
                </a:extLst>
              </a:tr>
            </a:tbl>
          </a:graphicData>
        </a:graphic>
      </p:graphicFrame>
      <p:sp>
        <p:nvSpPr>
          <p:cNvPr id="3" name="Speech Bubble: Rectangle 2">
            <a:extLst>
              <a:ext uri="{FF2B5EF4-FFF2-40B4-BE49-F238E27FC236}">
                <a16:creationId xmlns="" xmlns:a16="http://schemas.microsoft.com/office/drawing/2014/main" id="{8AE295E1-E616-43EB-BA61-32F5A1CD665B}"/>
              </a:ext>
            </a:extLst>
          </p:cNvPr>
          <p:cNvSpPr/>
          <p:nvPr/>
        </p:nvSpPr>
        <p:spPr>
          <a:xfrm>
            <a:off x="709128" y="1491175"/>
            <a:ext cx="7576744" cy="2306384"/>
          </a:xfrm>
          <a:prstGeom prst="wedgeRectCallout">
            <a:avLst>
              <a:gd name="adj1" fmla="val 51679"/>
              <a:gd name="adj2" fmla="val -86364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chemeClr val="tx1"/>
                </a:solidFill>
              </a:rPr>
              <a:t>Photographs taken by Angiosperm Taxonomy Laboratory with recent name and </a:t>
            </a:r>
            <a:r>
              <a:rPr lang="en-IN" sz="3200" dirty="0" smtClean="0">
                <a:solidFill>
                  <a:schemeClr val="tx1"/>
                </a:solidFill>
              </a:rPr>
              <a:t>family, Water bodies, sections, Visitors, Training program,  </a:t>
            </a:r>
            <a:endParaRPr lang="en-IN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9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319</Words>
  <Application>Microsoft Office PowerPoint</Application>
  <PresentationFormat>On-screen Show (4:3)</PresentationFormat>
  <Paragraphs>121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jagdish dalavi</dc:creator>
  <cp:lastModifiedBy>Windows User</cp:lastModifiedBy>
  <cp:revision>62</cp:revision>
  <dcterms:created xsi:type="dcterms:W3CDTF">2019-07-03T09:23:18Z</dcterms:created>
  <dcterms:modified xsi:type="dcterms:W3CDTF">2019-07-11T09:12:32Z</dcterms:modified>
</cp:coreProperties>
</file>